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8" r:id="rId6"/>
    <p:sldId id="259" r:id="rId7"/>
    <p:sldId id="269" r:id="rId8"/>
    <p:sldId id="264" r:id="rId9"/>
    <p:sldId id="260" r:id="rId10"/>
    <p:sldId id="262" r:id="rId11"/>
    <p:sldId id="271" r:id="rId12"/>
    <p:sldId id="261" r:id="rId13"/>
    <p:sldId id="268" r:id="rId14"/>
    <p:sldId id="270"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E43D42-C661-48F8-B4AF-240802E4ED93}" v="14" dt="2021-02-10T13:05:20.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Kayla" userId="9af7e1f1-a038-49b3-8e92-98db351bc913" providerId="ADAL" clId="{C6E43D42-C661-48F8-B4AF-240802E4ED93}"/>
    <pc:docChg chg="undo custSel addSld delSld modSld sldOrd">
      <pc:chgData name="Allen Kayla" userId="9af7e1f1-a038-49b3-8e92-98db351bc913" providerId="ADAL" clId="{C6E43D42-C661-48F8-B4AF-240802E4ED93}" dt="2021-02-10T13:09:01.764" v="3216" actId="20577"/>
      <pc:docMkLst>
        <pc:docMk/>
      </pc:docMkLst>
      <pc:sldChg chg="modSp">
        <pc:chgData name="Allen Kayla" userId="9af7e1f1-a038-49b3-8e92-98db351bc913" providerId="ADAL" clId="{C6E43D42-C661-48F8-B4AF-240802E4ED93}" dt="2021-02-10T12:49:41.220" v="19" actId="20577"/>
        <pc:sldMkLst>
          <pc:docMk/>
          <pc:sldMk cId="2581630087" sldId="256"/>
        </pc:sldMkLst>
        <pc:spChg chg="mod">
          <ac:chgData name="Allen Kayla" userId="9af7e1f1-a038-49b3-8e92-98db351bc913" providerId="ADAL" clId="{C6E43D42-C661-48F8-B4AF-240802E4ED93}" dt="2021-02-10T12:49:41.220" v="19" actId="20577"/>
          <ac:spMkLst>
            <pc:docMk/>
            <pc:sldMk cId="2581630087" sldId="256"/>
            <ac:spMk id="2" creationId="{B4252234-0107-4C3E-A76E-2C6013BBA65E}"/>
          </ac:spMkLst>
        </pc:spChg>
      </pc:sldChg>
      <pc:sldChg chg="modSp">
        <pc:chgData name="Allen Kayla" userId="9af7e1f1-a038-49b3-8e92-98db351bc913" providerId="ADAL" clId="{C6E43D42-C661-48F8-B4AF-240802E4ED93}" dt="2021-02-10T12:51:16.188" v="62" actId="20577"/>
        <pc:sldMkLst>
          <pc:docMk/>
          <pc:sldMk cId="1106258903" sldId="262"/>
        </pc:sldMkLst>
        <pc:spChg chg="mod">
          <ac:chgData name="Allen Kayla" userId="9af7e1f1-a038-49b3-8e92-98db351bc913" providerId="ADAL" clId="{C6E43D42-C661-48F8-B4AF-240802E4ED93}" dt="2021-02-10T12:51:16.188" v="62" actId="20577"/>
          <ac:spMkLst>
            <pc:docMk/>
            <pc:sldMk cId="1106258903" sldId="262"/>
            <ac:spMk id="5" creationId="{61A45E15-9F00-40FD-A3E1-B4A7910FFC7F}"/>
          </ac:spMkLst>
        </pc:spChg>
      </pc:sldChg>
      <pc:sldChg chg="del">
        <pc:chgData name="Allen Kayla" userId="9af7e1f1-a038-49b3-8e92-98db351bc913" providerId="ADAL" clId="{C6E43D42-C661-48F8-B4AF-240802E4ED93}" dt="2021-02-10T12:51:47.809" v="66" actId="2696"/>
        <pc:sldMkLst>
          <pc:docMk/>
          <pc:sldMk cId="3592118285" sldId="263"/>
        </pc:sldMkLst>
      </pc:sldChg>
      <pc:sldChg chg="modSp ord">
        <pc:chgData name="Allen Kayla" userId="9af7e1f1-a038-49b3-8e92-98db351bc913" providerId="ADAL" clId="{C6E43D42-C661-48F8-B4AF-240802E4ED93}" dt="2021-02-10T12:54:38.033" v="801"/>
        <pc:sldMkLst>
          <pc:docMk/>
          <pc:sldMk cId="1009322869" sldId="267"/>
        </pc:sldMkLst>
        <pc:spChg chg="mod">
          <ac:chgData name="Allen Kayla" userId="9af7e1f1-a038-49b3-8e92-98db351bc913" providerId="ADAL" clId="{C6E43D42-C661-48F8-B4AF-240802E4ED93}" dt="2021-02-10T12:51:38.306" v="65" actId="20577"/>
          <ac:spMkLst>
            <pc:docMk/>
            <pc:sldMk cId="1009322869" sldId="267"/>
            <ac:spMk id="3" creationId="{7D2923DA-010D-4080-AF5F-8C98FF062781}"/>
          </ac:spMkLst>
        </pc:spChg>
      </pc:sldChg>
      <pc:sldChg chg="addSp modSp">
        <pc:chgData name="Allen Kayla" userId="9af7e1f1-a038-49b3-8e92-98db351bc913" providerId="ADAL" clId="{C6E43D42-C661-48F8-B4AF-240802E4ED93}" dt="2021-02-10T12:54:32.794" v="799" actId="1076"/>
        <pc:sldMkLst>
          <pc:docMk/>
          <pc:sldMk cId="1041230454" sldId="268"/>
        </pc:sldMkLst>
        <pc:spChg chg="mod">
          <ac:chgData name="Allen Kayla" userId="9af7e1f1-a038-49b3-8e92-98db351bc913" providerId="ADAL" clId="{C6E43D42-C661-48F8-B4AF-240802E4ED93}" dt="2021-02-10T12:52:20.061" v="132" actId="1076"/>
          <ac:spMkLst>
            <pc:docMk/>
            <pc:sldMk cId="1041230454" sldId="268"/>
            <ac:spMk id="2" creationId="{7FF5468D-D743-4397-A75E-0CAC9C9F22DA}"/>
          </ac:spMkLst>
        </pc:spChg>
        <pc:spChg chg="add mod">
          <ac:chgData name="Allen Kayla" userId="9af7e1f1-a038-49b3-8e92-98db351bc913" providerId="ADAL" clId="{C6E43D42-C661-48F8-B4AF-240802E4ED93}" dt="2021-02-10T12:54:32.794" v="799" actId="1076"/>
          <ac:spMkLst>
            <pc:docMk/>
            <pc:sldMk cId="1041230454" sldId="268"/>
            <ac:spMk id="4" creationId="{68A75522-329B-46C0-B65C-4EE95540F9C5}"/>
          </ac:spMkLst>
        </pc:spChg>
      </pc:sldChg>
      <pc:sldChg chg="addSp delSp modSp add ord">
        <pc:chgData name="Allen Kayla" userId="9af7e1f1-a038-49b3-8e92-98db351bc913" providerId="ADAL" clId="{C6E43D42-C661-48F8-B4AF-240802E4ED93}" dt="2021-02-10T13:02:02.933" v="2317" actId="20577"/>
        <pc:sldMkLst>
          <pc:docMk/>
          <pc:sldMk cId="95075893" sldId="270"/>
        </pc:sldMkLst>
        <pc:spChg chg="mod">
          <ac:chgData name="Allen Kayla" userId="9af7e1f1-a038-49b3-8e92-98db351bc913" providerId="ADAL" clId="{C6E43D42-C661-48F8-B4AF-240802E4ED93}" dt="2021-02-10T12:55:21.409" v="822" actId="14100"/>
          <ac:spMkLst>
            <pc:docMk/>
            <pc:sldMk cId="95075893" sldId="270"/>
            <ac:spMk id="2" creationId="{59646B03-F040-478B-A79A-BACA0C219802}"/>
          </ac:spMkLst>
        </pc:spChg>
        <pc:spChg chg="mod">
          <ac:chgData name="Allen Kayla" userId="9af7e1f1-a038-49b3-8e92-98db351bc913" providerId="ADAL" clId="{C6E43D42-C661-48F8-B4AF-240802E4ED93}" dt="2021-02-10T13:02:02.933" v="2317" actId="20577"/>
          <ac:spMkLst>
            <pc:docMk/>
            <pc:sldMk cId="95075893" sldId="270"/>
            <ac:spMk id="3" creationId="{283F7066-0C9D-459A-887D-8A0DABC2255C}"/>
          </ac:spMkLst>
        </pc:spChg>
        <pc:spChg chg="add del">
          <ac:chgData name="Allen Kayla" userId="9af7e1f1-a038-49b3-8e92-98db351bc913" providerId="ADAL" clId="{C6E43D42-C661-48F8-B4AF-240802E4ED93}" dt="2021-02-10T12:54:47.263" v="803"/>
          <ac:spMkLst>
            <pc:docMk/>
            <pc:sldMk cId="95075893" sldId="270"/>
            <ac:spMk id="4" creationId="{B28529C5-3FB9-42E5-860A-04B5BF1A0791}"/>
          </ac:spMkLst>
        </pc:spChg>
      </pc:sldChg>
      <pc:sldChg chg="add del">
        <pc:chgData name="Allen Kayla" userId="9af7e1f1-a038-49b3-8e92-98db351bc913" providerId="ADAL" clId="{C6E43D42-C661-48F8-B4AF-240802E4ED93}" dt="2021-02-10T13:00:34.768" v="2005" actId="2696"/>
        <pc:sldMkLst>
          <pc:docMk/>
          <pc:sldMk cId="2367341932" sldId="271"/>
        </pc:sldMkLst>
      </pc:sldChg>
      <pc:sldChg chg="addSp delSp modSp add">
        <pc:chgData name="Allen Kayla" userId="9af7e1f1-a038-49b3-8e92-98db351bc913" providerId="ADAL" clId="{C6E43D42-C661-48F8-B4AF-240802E4ED93}" dt="2021-02-10T13:09:01.764" v="3216" actId="20577"/>
        <pc:sldMkLst>
          <pc:docMk/>
          <pc:sldMk cId="3181007575" sldId="271"/>
        </pc:sldMkLst>
        <pc:spChg chg="mod">
          <ac:chgData name="Allen Kayla" userId="9af7e1f1-a038-49b3-8e92-98db351bc913" providerId="ADAL" clId="{C6E43D42-C661-48F8-B4AF-240802E4ED93}" dt="2021-02-10T13:02:48.874" v="2339" actId="1076"/>
          <ac:spMkLst>
            <pc:docMk/>
            <pc:sldMk cId="3181007575" sldId="271"/>
            <ac:spMk id="2" creationId="{C1EB679D-85F0-4BA0-A4BB-7B2ACB023EFC}"/>
          </ac:spMkLst>
        </pc:spChg>
        <pc:spChg chg="mod">
          <ac:chgData name="Allen Kayla" userId="9af7e1f1-a038-49b3-8e92-98db351bc913" providerId="ADAL" clId="{C6E43D42-C661-48F8-B4AF-240802E4ED93}" dt="2021-02-10T13:09:01.764" v="3216" actId="20577"/>
          <ac:spMkLst>
            <pc:docMk/>
            <pc:sldMk cId="3181007575" sldId="271"/>
            <ac:spMk id="3" creationId="{88853EB3-2CFF-40C6-B8D9-BD79DAEC8680}"/>
          </ac:spMkLst>
        </pc:spChg>
        <pc:spChg chg="add del">
          <ac:chgData name="Allen Kayla" userId="9af7e1f1-a038-49b3-8e92-98db351bc913" providerId="ADAL" clId="{C6E43D42-C661-48F8-B4AF-240802E4ED93}" dt="2021-02-10T13:02:33.173" v="2320"/>
          <ac:spMkLst>
            <pc:docMk/>
            <pc:sldMk cId="3181007575" sldId="271"/>
            <ac:spMk id="4" creationId="{84C6C0E9-9E0F-4952-9A33-94A0BD1877B5}"/>
          </ac:spMkLst>
        </pc:spChg>
      </pc:sldChg>
    </pc:docChg>
  </pc:docChgLst>
  <pc:docChgLst>
    <pc:chgData name="Allen Kayla" userId="9af7e1f1-a038-49b3-8e92-98db351bc913" providerId="ADAL" clId="{33EA9B6C-0B43-42E1-9C88-25F52E0895DF}"/>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2/10/2021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mailto:bergmanli@pcsb.org" TargetMode="External"/><Relationship Id="rId2" Type="http://schemas.openxmlformats.org/officeDocument/2006/relationships/hyperlink" Target="mailto:allenkay@pcsb.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52234-0107-4C3E-A76E-2C6013BBA65E}"/>
              </a:ext>
            </a:extLst>
          </p:cNvPr>
          <p:cNvSpPr>
            <a:spLocks noGrp="1"/>
          </p:cNvSpPr>
          <p:nvPr>
            <p:ph type="ctrTitle"/>
          </p:nvPr>
        </p:nvSpPr>
        <p:spPr>
          <a:xfrm>
            <a:off x="991891" y="1235701"/>
            <a:ext cx="10833316" cy="2971801"/>
          </a:xfrm>
        </p:spPr>
        <p:txBody>
          <a:bodyPr>
            <a:noAutofit/>
          </a:bodyPr>
          <a:lstStyle/>
          <a:p>
            <a:pPr algn="ctr"/>
            <a:br>
              <a:rPr lang="en-US" sz="5400" b="1" dirty="0">
                <a:solidFill>
                  <a:srgbClr val="FFFF00"/>
                </a:solidFill>
              </a:rPr>
            </a:br>
            <a:r>
              <a:rPr lang="en-US" sz="6600" b="1" dirty="0">
                <a:solidFill>
                  <a:srgbClr val="FFFF00"/>
                </a:solidFill>
              </a:rPr>
              <a:t>Ridgecrest Elementary</a:t>
            </a:r>
            <a:br>
              <a:rPr lang="en-US" sz="6600" b="1" dirty="0">
                <a:solidFill>
                  <a:srgbClr val="FFFF00"/>
                </a:solidFill>
              </a:rPr>
            </a:br>
            <a:r>
              <a:rPr lang="en-US" sz="5400" b="1" dirty="0">
                <a:solidFill>
                  <a:srgbClr val="FFFF00"/>
                </a:solidFill>
              </a:rPr>
              <a:t> VPK</a:t>
            </a:r>
            <a:br>
              <a:rPr lang="en-US" sz="5400" b="1" dirty="0">
                <a:solidFill>
                  <a:srgbClr val="FFFF00"/>
                </a:solidFill>
              </a:rPr>
            </a:br>
            <a:r>
              <a:rPr lang="en-US" sz="2800" b="1" dirty="0">
                <a:solidFill>
                  <a:srgbClr val="FFFF00"/>
                </a:solidFill>
              </a:rPr>
              <a:t>2020-2021</a:t>
            </a:r>
          </a:p>
        </p:txBody>
      </p:sp>
    </p:spTree>
    <p:extLst>
      <p:ext uri="{BB962C8B-B14F-4D97-AF65-F5344CB8AC3E}">
        <p14:creationId xmlns:p14="http://schemas.microsoft.com/office/powerpoint/2010/main" val="2581630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5468D-D743-4397-A75E-0CAC9C9F22DA}"/>
              </a:ext>
            </a:extLst>
          </p:cNvPr>
          <p:cNvSpPr>
            <a:spLocks noGrp="1"/>
          </p:cNvSpPr>
          <p:nvPr>
            <p:ph type="title"/>
          </p:nvPr>
        </p:nvSpPr>
        <p:spPr>
          <a:xfrm>
            <a:off x="684212" y="205591"/>
            <a:ext cx="10058400" cy="2743200"/>
          </a:xfrm>
        </p:spPr>
        <p:txBody>
          <a:bodyPr>
            <a:normAutofit fontScale="90000"/>
          </a:bodyPr>
          <a:lstStyle/>
          <a:p>
            <a:r>
              <a:rPr lang="en-US" sz="4400" b="1" dirty="0">
                <a:solidFill>
                  <a:srgbClr val="FFFF00"/>
                </a:solidFill>
              </a:rPr>
              <a:t>Homework: Brain Builders</a:t>
            </a:r>
            <a:br>
              <a:rPr lang="en-US" sz="4400" b="1" dirty="0">
                <a:solidFill>
                  <a:srgbClr val="FFFF00"/>
                </a:solidFill>
              </a:rPr>
            </a:br>
            <a:br>
              <a:rPr lang="en-US" sz="4400" b="1" dirty="0">
                <a:solidFill>
                  <a:srgbClr val="FFFF00"/>
                </a:solidFill>
              </a:rPr>
            </a:br>
            <a:br>
              <a:rPr lang="en-US" sz="4400" b="1" dirty="0">
                <a:solidFill>
                  <a:srgbClr val="FFFF00"/>
                </a:solidFill>
              </a:rPr>
            </a:br>
            <a:endParaRPr lang="en-US" sz="4400" b="1" dirty="0">
              <a:solidFill>
                <a:srgbClr val="FFFF00"/>
              </a:solidFill>
            </a:endParaRPr>
          </a:p>
        </p:txBody>
      </p:sp>
      <p:sp>
        <p:nvSpPr>
          <p:cNvPr id="5" name="Text Placeholder 4">
            <a:extLst>
              <a:ext uri="{FF2B5EF4-FFF2-40B4-BE49-F238E27FC236}">
                <a16:creationId xmlns:a16="http://schemas.microsoft.com/office/drawing/2014/main" id="{BE3A1E24-3635-44AF-BB5B-8E763177F60D}"/>
              </a:ext>
            </a:extLst>
          </p:cNvPr>
          <p:cNvSpPr>
            <a:spLocks noGrp="1"/>
          </p:cNvSpPr>
          <p:nvPr>
            <p:ph type="body" idx="1"/>
          </p:nvPr>
        </p:nvSpPr>
        <p:spPr/>
        <p:txBody>
          <a:bodyPr/>
          <a:lstStyle/>
          <a:p>
            <a:endParaRPr lang="en-US" dirty="0"/>
          </a:p>
        </p:txBody>
      </p:sp>
      <p:sp>
        <p:nvSpPr>
          <p:cNvPr id="4" name="TextBox 3">
            <a:extLst>
              <a:ext uri="{FF2B5EF4-FFF2-40B4-BE49-F238E27FC236}">
                <a16:creationId xmlns:a16="http://schemas.microsoft.com/office/drawing/2014/main" id="{68A75522-329B-46C0-B65C-4EE95540F9C5}"/>
              </a:ext>
            </a:extLst>
          </p:cNvPr>
          <p:cNvSpPr txBox="1"/>
          <p:nvPr/>
        </p:nvSpPr>
        <p:spPr>
          <a:xfrm>
            <a:off x="931329" y="1546637"/>
            <a:ext cx="8617057" cy="3970318"/>
          </a:xfrm>
          <a:prstGeom prst="rect">
            <a:avLst/>
          </a:prstGeom>
          <a:noFill/>
        </p:spPr>
        <p:txBody>
          <a:bodyPr wrap="square" rtlCol="0">
            <a:spAutoFit/>
          </a:bodyPr>
          <a:lstStyle/>
          <a:p>
            <a:pPr marL="285750" indent="-285750">
              <a:buFont typeface="Arial" panose="020B0604020202020204" pitchFamily="34" charset="0"/>
              <a:buChar char="•"/>
            </a:pPr>
            <a:r>
              <a:rPr lang="en-US" dirty="0"/>
              <a:t>We send home Brain Builders homework every Mondays. Students are suggested to read at least one story per night and document on the brain builder homework. The homework is to be done each night, there is one activity to complete together with a parent/guardian. This is to be submitted on the following Monday morning. For every student that completes the homework and turns in, they will receive something from the treasure box!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Homework is completely optional as just to practice for Kindergarten and bring a home to school connection from our learning. </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41230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6B03-F040-478B-A79A-BACA0C219802}"/>
              </a:ext>
            </a:extLst>
          </p:cNvPr>
          <p:cNvSpPr>
            <a:spLocks noGrp="1"/>
          </p:cNvSpPr>
          <p:nvPr>
            <p:ph type="title"/>
          </p:nvPr>
        </p:nvSpPr>
        <p:spPr>
          <a:xfrm>
            <a:off x="684213" y="685801"/>
            <a:ext cx="10058400" cy="861646"/>
          </a:xfrm>
        </p:spPr>
        <p:txBody>
          <a:bodyPr>
            <a:normAutofit/>
          </a:bodyPr>
          <a:lstStyle/>
          <a:p>
            <a:r>
              <a:rPr lang="en-US" sz="4000" b="1" dirty="0">
                <a:solidFill>
                  <a:srgbClr val="FFFF00"/>
                </a:solidFill>
              </a:rPr>
              <a:t>Center time</a:t>
            </a:r>
          </a:p>
        </p:txBody>
      </p:sp>
      <p:sp>
        <p:nvSpPr>
          <p:cNvPr id="3" name="Text Placeholder 2">
            <a:extLst>
              <a:ext uri="{FF2B5EF4-FFF2-40B4-BE49-F238E27FC236}">
                <a16:creationId xmlns:a16="http://schemas.microsoft.com/office/drawing/2014/main" id="{283F7066-0C9D-459A-887D-8A0DABC2255C}"/>
              </a:ext>
            </a:extLst>
          </p:cNvPr>
          <p:cNvSpPr>
            <a:spLocks noGrp="1"/>
          </p:cNvSpPr>
          <p:nvPr>
            <p:ph type="body" idx="1"/>
          </p:nvPr>
        </p:nvSpPr>
        <p:spPr>
          <a:xfrm>
            <a:off x="684211" y="1322363"/>
            <a:ext cx="11329597" cy="4672037"/>
          </a:xfrm>
        </p:spPr>
        <p:txBody>
          <a:bodyPr>
            <a:normAutofit fontScale="92500" lnSpcReduction="20000"/>
          </a:bodyPr>
          <a:lstStyle/>
          <a:p>
            <a:r>
              <a:rPr lang="en-US" sz="1900" dirty="0">
                <a:solidFill>
                  <a:schemeClr val="tx1"/>
                </a:solidFill>
              </a:rPr>
              <a:t>12 different centers that students rotate through the entire week; they get 15/20 minutes per center and then rotate to the next center. They are focused on the letter of the week and the thematic unit. These centers change every week and vary based on the learning goals. </a:t>
            </a:r>
          </a:p>
          <a:p>
            <a:pPr marL="342900" indent="-342900">
              <a:buFont typeface="Arial" panose="020B0604020202020204" pitchFamily="34" charset="0"/>
              <a:buChar char="•"/>
            </a:pPr>
            <a:endParaRPr lang="en-US" sz="1800" dirty="0">
              <a:solidFill>
                <a:schemeClr val="tx1"/>
              </a:solidFill>
            </a:endParaRPr>
          </a:p>
          <a:p>
            <a:pPr marL="342900" indent="-342900">
              <a:buFont typeface="Arial" panose="020B0604020202020204" pitchFamily="34" charset="0"/>
              <a:buChar char="•"/>
            </a:pPr>
            <a:r>
              <a:rPr lang="en-US" sz="1800" dirty="0">
                <a:solidFill>
                  <a:schemeClr val="tx1"/>
                </a:solidFill>
              </a:rPr>
              <a:t>Dramatic play- pretend play that is based on whatever theme we are working on</a:t>
            </a:r>
          </a:p>
          <a:p>
            <a:pPr marL="342900" indent="-342900">
              <a:buFont typeface="Arial" panose="020B0604020202020204" pitchFamily="34" charset="0"/>
              <a:buChar char="•"/>
            </a:pPr>
            <a:r>
              <a:rPr lang="en-US" sz="1800" dirty="0">
                <a:solidFill>
                  <a:schemeClr val="tx1"/>
                </a:solidFill>
              </a:rPr>
              <a:t>Tech/Computer- tablet used for independent learning, listening to stories or playing learning games</a:t>
            </a:r>
          </a:p>
          <a:p>
            <a:pPr marL="342900" indent="-342900">
              <a:buFont typeface="Arial" panose="020B0604020202020204" pitchFamily="34" charset="0"/>
              <a:buChar char="•"/>
            </a:pPr>
            <a:r>
              <a:rPr lang="en-US" sz="1800" dirty="0">
                <a:solidFill>
                  <a:schemeClr val="tx1"/>
                </a:solidFill>
              </a:rPr>
              <a:t>Literacy- center activities based on alphabet knowledge, letter of the week or specific skills</a:t>
            </a:r>
          </a:p>
          <a:p>
            <a:pPr marL="342900" indent="-342900">
              <a:buFont typeface="Arial" panose="020B0604020202020204" pitchFamily="34" charset="0"/>
              <a:buChar char="•"/>
            </a:pPr>
            <a:r>
              <a:rPr lang="en-US" sz="1800" dirty="0">
                <a:solidFill>
                  <a:schemeClr val="tx1"/>
                </a:solidFill>
              </a:rPr>
              <a:t>Mathematics- center activities based on thematic focus (patterns, number sense, sorting, etc.)</a:t>
            </a:r>
          </a:p>
          <a:p>
            <a:pPr marL="342900" indent="-342900">
              <a:buFont typeface="Arial" panose="020B0604020202020204" pitchFamily="34" charset="0"/>
              <a:buChar char="•"/>
            </a:pPr>
            <a:r>
              <a:rPr lang="en-US" sz="1800" dirty="0">
                <a:solidFill>
                  <a:schemeClr val="tx1"/>
                </a:solidFill>
              </a:rPr>
              <a:t>Sensory play- center based activities that appeal to the child’s senses and exploration (playdoh, water play, thematic focus, sand, etc.)</a:t>
            </a:r>
          </a:p>
          <a:p>
            <a:pPr marL="342900" indent="-342900">
              <a:buFont typeface="Arial" panose="020B0604020202020204" pitchFamily="34" charset="0"/>
              <a:buChar char="•"/>
            </a:pPr>
            <a:r>
              <a:rPr lang="en-US" sz="1800" dirty="0">
                <a:solidFill>
                  <a:schemeClr val="tx1"/>
                </a:solidFill>
              </a:rPr>
              <a:t>Large motor- center based activities that students can use their entire body to exercise certain muscles and skills (throwing, catching, tossing, bouncing, etc.)</a:t>
            </a:r>
          </a:p>
          <a:p>
            <a:pPr marL="342900" indent="-342900">
              <a:buFont typeface="Arial" panose="020B0604020202020204" pitchFamily="34" charset="0"/>
              <a:buChar char="•"/>
            </a:pPr>
            <a:r>
              <a:rPr lang="en-US" sz="1800" dirty="0">
                <a:solidFill>
                  <a:schemeClr val="tx1"/>
                </a:solidFill>
              </a:rPr>
              <a:t>Small motor- center based activities that focus on small motor and precise finger movements (sorting, tweezers, cutting, etc.)</a:t>
            </a:r>
          </a:p>
          <a:p>
            <a:pPr marL="342900" indent="-342900">
              <a:buFont typeface="Arial" panose="020B0604020202020204" pitchFamily="34" charset="0"/>
              <a:buChar char="•"/>
            </a:pPr>
            <a:r>
              <a:rPr lang="en-US" sz="1800" dirty="0">
                <a:solidFill>
                  <a:schemeClr val="tx1"/>
                </a:solidFill>
              </a:rPr>
              <a:t>Easel and Art- process based activities that the students follow multi-step directions to complete thematic/letter based art projects</a:t>
            </a:r>
          </a:p>
        </p:txBody>
      </p:sp>
    </p:spTree>
    <p:extLst>
      <p:ext uri="{BB962C8B-B14F-4D97-AF65-F5344CB8AC3E}">
        <p14:creationId xmlns:p14="http://schemas.microsoft.com/office/powerpoint/2010/main" val="95075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E6E8F-096D-4665-9B27-259518F32197}"/>
              </a:ext>
            </a:extLst>
          </p:cNvPr>
          <p:cNvSpPr>
            <a:spLocks noGrp="1"/>
          </p:cNvSpPr>
          <p:nvPr>
            <p:ph type="title"/>
          </p:nvPr>
        </p:nvSpPr>
        <p:spPr>
          <a:xfrm>
            <a:off x="777201" y="364782"/>
            <a:ext cx="10939518" cy="1507067"/>
          </a:xfrm>
        </p:spPr>
        <p:txBody>
          <a:bodyPr>
            <a:normAutofit fontScale="90000"/>
          </a:bodyPr>
          <a:lstStyle/>
          <a:p>
            <a:br>
              <a:rPr lang="en-US"/>
            </a:br>
            <a:r>
              <a:rPr lang="en-US" sz="4900" b="1">
                <a:solidFill>
                  <a:srgbClr val="FFFF00"/>
                </a:solidFill>
              </a:rPr>
              <a:t>How to reach us!</a:t>
            </a:r>
            <a:br>
              <a:rPr lang="en-US" sz="4900" b="1">
                <a:solidFill>
                  <a:srgbClr val="FFFF00"/>
                </a:solidFill>
              </a:rPr>
            </a:br>
            <a:endParaRPr lang="en-US" sz="4900" b="1">
              <a:solidFill>
                <a:srgbClr val="FFFF00"/>
              </a:solidFill>
            </a:endParaRPr>
          </a:p>
        </p:txBody>
      </p:sp>
      <p:sp>
        <p:nvSpPr>
          <p:cNvPr id="3" name="TextBox 2">
            <a:extLst>
              <a:ext uri="{FF2B5EF4-FFF2-40B4-BE49-F238E27FC236}">
                <a16:creationId xmlns:a16="http://schemas.microsoft.com/office/drawing/2014/main" id="{7D2923DA-010D-4080-AF5F-8C98FF062781}"/>
              </a:ext>
            </a:extLst>
          </p:cNvPr>
          <p:cNvSpPr txBox="1"/>
          <p:nvPr/>
        </p:nvSpPr>
        <p:spPr>
          <a:xfrm>
            <a:off x="945397" y="2262753"/>
            <a:ext cx="8617057" cy="2862322"/>
          </a:xfrm>
          <a:prstGeom prst="rect">
            <a:avLst/>
          </a:prstGeom>
          <a:noFill/>
        </p:spPr>
        <p:txBody>
          <a:bodyPr wrap="square" rtlCol="0">
            <a:spAutoFit/>
          </a:bodyPr>
          <a:lstStyle/>
          <a:p>
            <a:pPr marL="285750" indent="-285750">
              <a:buFont typeface="Arial" panose="020B0604020202020204" pitchFamily="34" charset="0"/>
              <a:buChar char="•"/>
            </a:pPr>
            <a:r>
              <a:rPr lang="en-US" dirty="0"/>
              <a:t>Class Dojo: please message us there first when trying to get ahold of us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Folders: you can write any notes in the folder and stick inside the sleeve so I see it daily when I write about the kiddos days</a:t>
            </a:r>
          </a:p>
          <a:p>
            <a:endParaRPr lang="en-US" dirty="0"/>
          </a:p>
          <a:p>
            <a:pPr marL="285750" indent="-285750">
              <a:buFont typeface="Arial" panose="020B0604020202020204" pitchFamily="34" charset="0"/>
              <a:buChar char="•"/>
            </a:pPr>
            <a:r>
              <a:rPr lang="en-US" dirty="0"/>
              <a:t>Email  </a:t>
            </a:r>
            <a:r>
              <a:rPr lang="en-US" dirty="0">
                <a:hlinkClick r:id="rId2"/>
              </a:rPr>
              <a:t>allenkay@pcsb.org</a:t>
            </a:r>
            <a:r>
              <a:rPr lang="en-US" dirty="0"/>
              <a:t> or </a:t>
            </a:r>
            <a:r>
              <a:rPr lang="en-US" dirty="0">
                <a:hlinkClick r:id="rId3"/>
              </a:rPr>
              <a:t>bergmanli@pcsb.org</a:t>
            </a: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09322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EB9F-6867-4816-B6C8-3B3A397E2D5D}"/>
              </a:ext>
            </a:extLst>
          </p:cNvPr>
          <p:cNvSpPr>
            <a:spLocks noGrp="1"/>
          </p:cNvSpPr>
          <p:nvPr>
            <p:ph type="title"/>
          </p:nvPr>
        </p:nvSpPr>
        <p:spPr>
          <a:xfrm>
            <a:off x="823696" y="256295"/>
            <a:ext cx="8534400" cy="1507067"/>
          </a:xfrm>
        </p:spPr>
        <p:txBody>
          <a:bodyPr>
            <a:normAutofit/>
          </a:bodyPr>
          <a:lstStyle/>
          <a:p>
            <a:r>
              <a:rPr lang="en-US" sz="4400" b="1">
                <a:solidFill>
                  <a:srgbClr val="FFFF00"/>
                </a:solidFill>
              </a:rPr>
              <a:t>Vision &amp; Mission</a:t>
            </a:r>
          </a:p>
        </p:txBody>
      </p:sp>
      <p:sp>
        <p:nvSpPr>
          <p:cNvPr id="3" name="Content Placeholder 2">
            <a:extLst>
              <a:ext uri="{FF2B5EF4-FFF2-40B4-BE49-F238E27FC236}">
                <a16:creationId xmlns:a16="http://schemas.microsoft.com/office/drawing/2014/main" id="{32B8DFE4-A224-4D68-BA01-CB1A16DFCE44}"/>
              </a:ext>
            </a:extLst>
          </p:cNvPr>
          <p:cNvSpPr>
            <a:spLocks noGrp="1"/>
          </p:cNvSpPr>
          <p:nvPr>
            <p:ph idx="1"/>
          </p:nvPr>
        </p:nvSpPr>
        <p:spPr>
          <a:xfrm>
            <a:off x="823696" y="1621366"/>
            <a:ext cx="8534400" cy="3615267"/>
          </a:xfrm>
        </p:spPr>
        <p:txBody>
          <a:bodyPr/>
          <a:lstStyle/>
          <a:p>
            <a:r>
              <a:rPr lang="en-US"/>
              <a:t>Our Vision: 100% Student Success: every student making one year's growth or more in a school year. Provide the school's vision statement</a:t>
            </a:r>
          </a:p>
          <a:p>
            <a:endParaRPr lang="en-US"/>
          </a:p>
          <a:p>
            <a:r>
              <a:rPr lang="en-US"/>
              <a:t>The mission of Ridgecrest Elementary is to encourage and empower our students in mind, body, and heart to discover and pursue their lifelong goals as productive citizens of our world. School Leadership </a:t>
            </a:r>
          </a:p>
        </p:txBody>
      </p:sp>
    </p:spTree>
    <p:extLst>
      <p:ext uri="{BB962C8B-B14F-4D97-AF65-F5344CB8AC3E}">
        <p14:creationId xmlns:p14="http://schemas.microsoft.com/office/powerpoint/2010/main" val="1057969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2A58-4B3E-42E2-95C3-83449053E236}"/>
              </a:ext>
            </a:extLst>
          </p:cNvPr>
          <p:cNvSpPr>
            <a:spLocks noGrp="1"/>
          </p:cNvSpPr>
          <p:nvPr>
            <p:ph type="ctrTitle"/>
          </p:nvPr>
        </p:nvSpPr>
        <p:spPr>
          <a:xfrm>
            <a:off x="141771" y="0"/>
            <a:ext cx="8001000" cy="1255363"/>
          </a:xfrm>
        </p:spPr>
        <p:txBody>
          <a:bodyPr/>
          <a:lstStyle/>
          <a:p>
            <a:r>
              <a:rPr lang="en-US" b="1">
                <a:solidFill>
                  <a:srgbClr val="FFFF00"/>
                </a:solidFill>
              </a:rPr>
              <a:t>About Me…</a:t>
            </a:r>
          </a:p>
        </p:txBody>
      </p:sp>
      <p:sp>
        <p:nvSpPr>
          <p:cNvPr id="3" name="Subtitle 2">
            <a:extLst>
              <a:ext uri="{FF2B5EF4-FFF2-40B4-BE49-F238E27FC236}">
                <a16:creationId xmlns:a16="http://schemas.microsoft.com/office/drawing/2014/main" id="{17451F72-A293-4385-B0D2-13AAC7EDE4E1}"/>
              </a:ext>
            </a:extLst>
          </p:cNvPr>
          <p:cNvSpPr>
            <a:spLocks noGrp="1"/>
          </p:cNvSpPr>
          <p:nvPr>
            <p:ph type="subTitle" idx="1"/>
          </p:nvPr>
        </p:nvSpPr>
        <p:spPr>
          <a:xfrm>
            <a:off x="0" y="1654791"/>
            <a:ext cx="7322391" cy="4211631"/>
          </a:xfrm>
        </p:spPr>
        <p:txBody>
          <a:bodyPr>
            <a:normAutofit fontScale="92500" lnSpcReduction="20000"/>
          </a:bodyPr>
          <a:lstStyle/>
          <a:p>
            <a:r>
              <a:rPr lang="en-US"/>
              <a:t>HI! I’m Kayla Allen (Ms. Allen) and I am so excited for this school year!</a:t>
            </a:r>
          </a:p>
          <a:p>
            <a:r>
              <a:rPr lang="en-US"/>
              <a:t>I graduated with my undergraduate degree in Early Childhood Education from the University of Central Florida as well as my Master of Education degree in Exceptional Student Education with a specialty in Autism Spectrum Disorder also from the University of Central Florida. This is my sixth year teaching and I have taught grades </a:t>
            </a:r>
            <a:r>
              <a:rPr lang="en-US" err="1"/>
              <a:t>pre-k</a:t>
            </a:r>
            <a:r>
              <a:rPr lang="en-US"/>
              <a:t> 3 through 3</a:t>
            </a:r>
            <a:r>
              <a:rPr lang="en-US" baseline="30000"/>
              <a:t>rd</a:t>
            </a:r>
            <a:r>
              <a:rPr lang="en-US"/>
              <a:t> grade. </a:t>
            </a:r>
          </a:p>
          <a:p>
            <a:r>
              <a:rPr lang="en-US"/>
              <a:t>I am a mama to a sweetie pie named Ella Joy (3 years old)  and love to do fun things with her! We spend many weekends at the beach, the zoo,  Disney, and most importantly with family! </a:t>
            </a:r>
          </a:p>
          <a:p>
            <a:r>
              <a:rPr lang="en-US"/>
              <a:t>I am looking forward to working together to make this year a great success! </a:t>
            </a:r>
          </a:p>
        </p:txBody>
      </p:sp>
      <p:pic>
        <p:nvPicPr>
          <p:cNvPr id="1028" name="Picture 4" descr="Image may contain: 2 people, including Kayla Allen, closeup">
            <a:extLst>
              <a:ext uri="{FF2B5EF4-FFF2-40B4-BE49-F238E27FC236}">
                <a16:creationId xmlns:a16="http://schemas.microsoft.com/office/drawing/2014/main" id="{EBA04794-53FB-4DCE-AFA0-C17011CAE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161" y="267286"/>
            <a:ext cx="4479309" cy="559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753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2A58-4B3E-42E2-95C3-83449053E236}"/>
              </a:ext>
            </a:extLst>
          </p:cNvPr>
          <p:cNvSpPr>
            <a:spLocks noGrp="1"/>
          </p:cNvSpPr>
          <p:nvPr>
            <p:ph type="ctrTitle"/>
          </p:nvPr>
        </p:nvSpPr>
        <p:spPr>
          <a:xfrm>
            <a:off x="141771" y="0"/>
            <a:ext cx="8001000" cy="1255363"/>
          </a:xfrm>
        </p:spPr>
        <p:txBody>
          <a:bodyPr/>
          <a:lstStyle/>
          <a:p>
            <a:r>
              <a:rPr lang="en-US" b="1">
                <a:solidFill>
                  <a:srgbClr val="FFFF00"/>
                </a:solidFill>
              </a:rPr>
              <a:t>About Me…</a:t>
            </a:r>
          </a:p>
        </p:txBody>
      </p:sp>
      <p:sp>
        <p:nvSpPr>
          <p:cNvPr id="3" name="Subtitle 2">
            <a:extLst>
              <a:ext uri="{FF2B5EF4-FFF2-40B4-BE49-F238E27FC236}">
                <a16:creationId xmlns:a16="http://schemas.microsoft.com/office/drawing/2014/main" id="{17451F72-A293-4385-B0D2-13AAC7EDE4E1}"/>
              </a:ext>
            </a:extLst>
          </p:cNvPr>
          <p:cNvSpPr>
            <a:spLocks noGrp="1"/>
          </p:cNvSpPr>
          <p:nvPr>
            <p:ph type="subTitle" idx="1"/>
          </p:nvPr>
        </p:nvSpPr>
        <p:spPr>
          <a:xfrm>
            <a:off x="0" y="1654791"/>
            <a:ext cx="7322391" cy="4211631"/>
          </a:xfrm>
        </p:spPr>
        <p:txBody>
          <a:bodyPr>
            <a:normAutofit lnSpcReduction="10000"/>
          </a:bodyPr>
          <a:lstStyle/>
          <a:p>
            <a:r>
              <a:rPr lang="en-US"/>
              <a:t>Hello. I’m Linda Bergman (Ms. B.) I have been in the early childhood field since 1987 and in the classroom since 1995. I graduated with my Associates of Applied Science degree in Child Development from Muskingum Area Technical College in 2003 and am currently working to complete my Bachelor’s of Science in Human Services.</a:t>
            </a:r>
          </a:p>
          <a:p>
            <a:r>
              <a:rPr lang="en-US"/>
              <a:t>I have 2 adult children and 2 beautiful granddaughters. In my free time I like to walk the trails in the parks or visit the beach at sunset.</a:t>
            </a:r>
          </a:p>
          <a:p>
            <a:r>
              <a:rPr lang="en-US"/>
              <a:t>I am looking forward to a great year working with all of our families and students.</a:t>
            </a:r>
          </a:p>
        </p:txBody>
      </p:sp>
      <p:pic>
        <p:nvPicPr>
          <p:cNvPr id="5" name="Picture 4">
            <a:extLst>
              <a:ext uri="{FF2B5EF4-FFF2-40B4-BE49-F238E27FC236}">
                <a16:creationId xmlns:a16="http://schemas.microsoft.com/office/drawing/2014/main" id="{812A4025-3D3D-4A23-9601-43F1C6ABD262}"/>
              </a:ext>
            </a:extLst>
          </p:cNvPr>
          <p:cNvPicPr>
            <a:picLocks noChangeAspect="1"/>
          </p:cNvPicPr>
          <p:nvPr/>
        </p:nvPicPr>
        <p:blipFill>
          <a:blip r:embed="rId2"/>
          <a:stretch>
            <a:fillRect/>
          </a:stretch>
        </p:blipFill>
        <p:spPr>
          <a:xfrm rot="16200000">
            <a:off x="6836228" y="1110273"/>
            <a:ext cx="5435599" cy="4076699"/>
          </a:xfrm>
          <a:prstGeom prst="rect">
            <a:avLst/>
          </a:prstGeom>
        </p:spPr>
      </p:pic>
    </p:spTree>
    <p:extLst>
      <p:ext uri="{BB962C8B-B14F-4D97-AF65-F5344CB8AC3E}">
        <p14:creationId xmlns:p14="http://schemas.microsoft.com/office/powerpoint/2010/main" val="277981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5B457B-0C74-4812-8FEE-56B290D03268}"/>
              </a:ext>
            </a:extLst>
          </p:cNvPr>
          <p:cNvSpPr>
            <a:spLocks noGrp="1"/>
          </p:cNvSpPr>
          <p:nvPr>
            <p:ph type="title"/>
          </p:nvPr>
        </p:nvSpPr>
        <p:spPr>
          <a:xfrm>
            <a:off x="2652498" y="0"/>
            <a:ext cx="8366797" cy="1137205"/>
          </a:xfrm>
        </p:spPr>
        <p:txBody>
          <a:bodyPr/>
          <a:lstStyle/>
          <a:p>
            <a:r>
              <a:rPr lang="en-US" b="1">
                <a:solidFill>
                  <a:srgbClr val="FFFF00"/>
                </a:solidFill>
              </a:rPr>
              <a:t>Student wellness expectations</a:t>
            </a:r>
          </a:p>
        </p:txBody>
      </p:sp>
      <p:sp>
        <p:nvSpPr>
          <p:cNvPr id="4" name="Content Placeholder 3">
            <a:extLst>
              <a:ext uri="{FF2B5EF4-FFF2-40B4-BE49-F238E27FC236}">
                <a16:creationId xmlns:a16="http://schemas.microsoft.com/office/drawing/2014/main" id="{7F266D9F-31CC-4D90-AEA6-3B37148AC60F}"/>
              </a:ext>
            </a:extLst>
          </p:cNvPr>
          <p:cNvSpPr txBox="1">
            <a:spLocks/>
          </p:cNvSpPr>
          <p:nvPr/>
        </p:nvSpPr>
        <p:spPr>
          <a:xfrm>
            <a:off x="590873" y="1859797"/>
            <a:ext cx="4800600" cy="4734547"/>
          </a:xfrm>
          <a:prstGeom prst="rect">
            <a:avLst/>
          </a:prstGeom>
        </p:spPr>
        <p:txBody>
          <a:bodyPr>
            <a:normAutofit fontScale="70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b="1"/>
              <a:t>Each day parents will be asked to assess their child’s health before bringing them to school. Students with any of the following symptoms should not come to school:</a:t>
            </a:r>
          </a:p>
          <a:p>
            <a:pPr marL="693738" indent="-460375">
              <a:spcBef>
                <a:spcPts val="600"/>
              </a:spcBef>
              <a:buFont typeface="Wingdings" panose="05000000000000000000" pitchFamily="2" charset="2"/>
              <a:buChar char="q"/>
            </a:pPr>
            <a:r>
              <a:rPr lang="en-US"/>
              <a:t>Temperature above 100.4/chills</a:t>
            </a:r>
          </a:p>
          <a:p>
            <a:pPr marL="693738" indent="-460375">
              <a:buFont typeface="Wingdings" panose="05000000000000000000" pitchFamily="2" charset="2"/>
              <a:buChar char="q"/>
            </a:pPr>
            <a:r>
              <a:rPr lang="en-US"/>
              <a:t>Vomiting or gastrointestinal issues</a:t>
            </a:r>
          </a:p>
          <a:p>
            <a:pPr marL="693738" indent="-460375">
              <a:buFont typeface="Wingdings" panose="05000000000000000000" pitchFamily="2" charset="2"/>
              <a:buChar char="q"/>
            </a:pPr>
            <a:r>
              <a:rPr lang="en-US"/>
              <a:t>Chronic cough/shortness of breath</a:t>
            </a:r>
          </a:p>
          <a:p>
            <a:pPr marL="693738" indent="-460375">
              <a:buFont typeface="Wingdings" panose="05000000000000000000" pitchFamily="2" charset="2"/>
              <a:buChar char="q"/>
            </a:pPr>
            <a:r>
              <a:rPr lang="en-US"/>
              <a:t>Loss of taste or smell</a:t>
            </a:r>
          </a:p>
          <a:p>
            <a:pPr marL="693738" indent="-460375">
              <a:buFont typeface="Wingdings" panose="05000000000000000000" pitchFamily="2" charset="2"/>
              <a:buChar char="q"/>
            </a:pPr>
            <a:r>
              <a:rPr lang="en-US"/>
              <a:t>In general, if your child is not well, they should stay home</a:t>
            </a:r>
          </a:p>
          <a:p>
            <a:pPr marL="693738" indent="-460375">
              <a:buFont typeface="Wingdings" panose="05000000000000000000" pitchFamily="2" charset="2"/>
              <a:buChar char="q"/>
            </a:pPr>
            <a:r>
              <a:rPr lang="en-US"/>
              <a:t>Been in close contact (15 minutes or more at less than 6 ft) with someone diagnosed with Covid-19 in the past 14 days</a:t>
            </a:r>
          </a:p>
          <a:p>
            <a:pPr>
              <a:spcBef>
                <a:spcPts val="1200"/>
              </a:spcBef>
            </a:pPr>
            <a:r>
              <a:rPr lang="en-US"/>
              <a:t>If a student exhibits any of these symptoms while at school they will receive care in a space away from other students and staff. A separate clinic space will be utilized for everyday student care. </a:t>
            </a:r>
            <a:r>
              <a:rPr lang="en-US" b="1" u="sng"/>
              <a:t>Parents will be called to pick up their child immediately.</a:t>
            </a:r>
            <a:endParaRPr lang="en-US"/>
          </a:p>
          <a:p>
            <a:endParaRPr lang="en-US"/>
          </a:p>
        </p:txBody>
      </p:sp>
      <p:sp>
        <p:nvSpPr>
          <p:cNvPr id="5" name="Content Placeholder 5">
            <a:extLst>
              <a:ext uri="{FF2B5EF4-FFF2-40B4-BE49-F238E27FC236}">
                <a16:creationId xmlns:a16="http://schemas.microsoft.com/office/drawing/2014/main" id="{2CFE63CA-C165-49BD-94ED-1524FD5E5889}"/>
              </a:ext>
            </a:extLst>
          </p:cNvPr>
          <p:cNvSpPr txBox="1">
            <a:spLocks/>
          </p:cNvSpPr>
          <p:nvPr/>
        </p:nvSpPr>
        <p:spPr>
          <a:xfrm>
            <a:off x="6633864" y="1859797"/>
            <a:ext cx="4800600" cy="4747831"/>
          </a:xfrm>
          <a:prstGeom prst="rect">
            <a:avLst/>
          </a:prstGeom>
        </p:spPr>
        <p:txBody>
          <a:bodyPr>
            <a:normAutofit fontScale="70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s-ES"/>
              <a:t>Cada día se les pedirá a los padres que evalúen la salud de sus hijos antes de llevarlos a la escuela. Los estudiantes con alguno de los siguientes síntomas no deben asistir a la escuela:</a:t>
            </a:r>
            <a:endParaRPr lang="en-US"/>
          </a:p>
          <a:p>
            <a:r>
              <a:rPr lang="es-ES"/>
              <a:t>Temperatura por encima de 100,4 / escalofríos</a:t>
            </a:r>
            <a:endParaRPr lang="en-US"/>
          </a:p>
          <a:p>
            <a:r>
              <a:rPr lang="es-ES"/>
              <a:t>Vómitos o problemas gastrointestinales</a:t>
            </a:r>
            <a:endParaRPr lang="en-US"/>
          </a:p>
          <a:p>
            <a:r>
              <a:rPr lang="es-ES"/>
              <a:t>Tos crónica / dificultad para respirar</a:t>
            </a:r>
            <a:endParaRPr lang="en-US"/>
          </a:p>
          <a:p>
            <a:r>
              <a:rPr lang="es-ES"/>
              <a:t>Pérdida del gusto o el olfato</a:t>
            </a:r>
            <a:endParaRPr lang="en-US"/>
          </a:p>
          <a:p>
            <a:r>
              <a:rPr lang="es-ES"/>
              <a:t>En general, si su hijo no se encuentra bien, debe quedarse en casa.</a:t>
            </a:r>
            <a:endParaRPr lang="en-US"/>
          </a:p>
          <a:p>
            <a:r>
              <a:rPr lang="es-ES"/>
              <a:t>Ha estado en contacto cercano (15 minutos o más a menos de 6 pies) con alguien diagnosticado con Covid-19 en los últimos 14 días</a:t>
            </a:r>
            <a:endParaRPr lang="en-US"/>
          </a:p>
          <a:p>
            <a:pPr marL="0" indent="0">
              <a:buFont typeface="Wingdings 3" panose="05040102010807070707" pitchFamily="18" charset="2"/>
              <a:buNone/>
            </a:pPr>
            <a:r>
              <a:rPr lang="es-ES"/>
              <a:t>Si un estudiante presenta alguno de estos síntomas mientras está en la escuela, recibirá atención en un espacio alejado de otros estudiantes y del personal. Se utilizará un espacio de clínica separado para el cuidado diario de los estudiantes. Se llamará a los padres para que recojan a sus hijos inmediatamente.</a:t>
            </a:r>
            <a:endParaRPr lang="en-US"/>
          </a:p>
          <a:p>
            <a:endParaRPr lang="en-US"/>
          </a:p>
        </p:txBody>
      </p:sp>
      <p:sp>
        <p:nvSpPr>
          <p:cNvPr id="6" name="TextBox 5">
            <a:extLst>
              <a:ext uri="{FF2B5EF4-FFF2-40B4-BE49-F238E27FC236}">
                <a16:creationId xmlns:a16="http://schemas.microsoft.com/office/drawing/2014/main" id="{8363E1EC-9A01-47D6-A995-C4AA314FD2F3}"/>
              </a:ext>
            </a:extLst>
          </p:cNvPr>
          <p:cNvSpPr txBox="1"/>
          <p:nvPr/>
        </p:nvSpPr>
        <p:spPr>
          <a:xfrm>
            <a:off x="743919" y="1394847"/>
            <a:ext cx="3022169" cy="369332"/>
          </a:xfrm>
          <a:prstGeom prst="rect">
            <a:avLst/>
          </a:prstGeom>
          <a:noFill/>
        </p:spPr>
        <p:txBody>
          <a:bodyPr wrap="square" rtlCol="0">
            <a:spAutoFit/>
          </a:bodyPr>
          <a:lstStyle/>
          <a:p>
            <a:r>
              <a:rPr lang="en-US"/>
              <a:t>English</a:t>
            </a:r>
          </a:p>
        </p:txBody>
      </p:sp>
      <p:sp>
        <p:nvSpPr>
          <p:cNvPr id="8" name="TextBox 7">
            <a:extLst>
              <a:ext uri="{FF2B5EF4-FFF2-40B4-BE49-F238E27FC236}">
                <a16:creationId xmlns:a16="http://schemas.microsoft.com/office/drawing/2014/main" id="{0A36905E-81B3-419F-B23C-3F84B73B64EB}"/>
              </a:ext>
            </a:extLst>
          </p:cNvPr>
          <p:cNvSpPr txBox="1"/>
          <p:nvPr/>
        </p:nvSpPr>
        <p:spPr>
          <a:xfrm>
            <a:off x="6881247" y="1394847"/>
            <a:ext cx="3363133" cy="369332"/>
          </a:xfrm>
          <a:prstGeom prst="rect">
            <a:avLst/>
          </a:prstGeom>
          <a:noFill/>
        </p:spPr>
        <p:txBody>
          <a:bodyPr wrap="square" rtlCol="0">
            <a:spAutoFit/>
          </a:bodyPr>
          <a:lstStyle/>
          <a:p>
            <a:r>
              <a:rPr lang="en-US"/>
              <a:t>Spanish</a:t>
            </a:r>
          </a:p>
        </p:txBody>
      </p:sp>
    </p:spTree>
    <p:extLst>
      <p:ext uri="{BB962C8B-B14F-4D97-AF65-F5344CB8AC3E}">
        <p14:creationId xmlns:p14="http://schemas.microsoft.com/office/powerpoint/2010/main" val="1776482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F226-D226-42A3-BC35-7BB69AA474C9}"/>
              </a:ext>
            </a:extLst>
          </p:cNvPr>
          <p:cNvSpPr>
            <a:spLocks noGrp="1"/>
          </p:cNvSpPr>
          <p:nvPr>
            <p:ph type="title"/>
          </p:nvPr>
        </p:nvSpPr>
        <p:spPr>
          <a:xfrm>
            <a:off x="823697" y="0"/>
            <a:ext cx="8534400" cy="1507067"/>
          </a:xfrm>
        </p:spPr>
        <p:txBody>
          <a:bodyPr/>
          <a:lstStyle/>
          <a:p>
            <a:r>
              <a:rPr lang="en-US" b="1">
                <a:solidFill>
                  <a:srgbClr val="FFFF00"/>
                </a:solidFill>
              </a:rPr>
              <a:t>What can I expect my Scholar to learn this year…</a:t>
            </a:r>
          </a:p>
        </p:txBody>
      </p:sp>
      <p:sp>
        <p:nvSpPr>
          <p:cNvPr id="3" name="Content Placeholder 2">
            <a:extLst>
              <a:ext uri="{FF2B5EF4-FFF2-40B4-BE49-F238E27FC236}">
                <a16:creationId xmlns:a16="http://schemas.microsoft.com/office/drawing/2014/main" id="{4164D6BB-74DA-4A9B-9F8C-A6AD6F9513AC}"/>
              </a:ext>
            </a:extLst>
          </p:cNvPr>
          <p:cNvSpPr>
            <a:spLocks noGrp="1"/>
          </p:cNvSpPr>
          <p:nvPr>
            <p:ph idx="1"/>
          </p:nvPr>
        </p:nvSpPr>
        <p:spPr>
          <a:xfrm>
            <a:off x="1025175" y="1956661"/>
            <a:ext cx="8534400" cy="3615267"/>
          </a:xfrm>
        </p:spPr>
        <p:txBody>
          <a:bodyPr/>
          <a:lstStyle/>
          <a:p>
            <a:r>
              <a:rPr lang="en-US"/>
              <a:t>Print knowledge (letters, book orientation/concepts, letters/words/meaning)</a:t>
            </a:r>
          </a:p>
          <a:p>
            <a:r>
              <a:rPr lang="en-US"/>
              <a:t>Phonological awareness (syllables, compound words, blend/dissect sounds/words)</a:t>
            </a:r>
          </a:p>
          <a:p>
            <a:r>
              <a:rPr lang="en-US"/>
              <a:t>Mathematics (counting, one to one correspondence, patterns, subitizing, number concepts)</a:t>
            </a:r>
          </a:p>
          <a:p>
            <a:r>
              <a:rPr lang="en-US"/>
              <a:t>Social/emotional skills </a:t>
            </a:r>
          </a:p>
          <a:p>
            <a:r>
              <a:rPr lang="en-US"/>
              <a:t>Basic science concepts (weather, body parts, magnets, building)</a:t>
            </a:r>
          </a:p>
          <a:p>
            <a:r>
              <a:rPr lang="en-US"/>
              <a:t>Dramatic play (pretend play through engaging “play” centers)</a:t>
            </a:r>
          </a:p>
        </p:txBody>
      </p:sp>
    </p:spTree>
    <p:extLst>
      <p:ext uri="{BB962C8B-B14F-4D97-AF65-F5344CB8AC3E}">
        <p14:creationId xmlns:p14="http://schemas.microsoft.com/office/powerpoint/2010/main" val="1457644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33518-04F3-41C3-A024-384EA20ACFA1}"/>
              </a:ext>
            </a:extLst>
          </p:cNvPr>
          <p:cNvSpPr>
            <a:spLocks noGrp="1"/>
          </p:cNvSpPr>
          <p:nvPr>
            <p:ph type="title"/>
          </p:nvPr>
        </p:nvSpPr>
        <p:spPr>
          <a:xfrm>
            <a:off x="309966" y="2193584"/>
            <a:ext cx="5623598" cy="1507067"/>
          </a:xfrm>
        </p:spPr>
        <p:txBody>
          <a:bodyPr/>
          <a:lstStyle/>
          <a:p>
            <a:r>
              <a:rPr lang="en-US" b="1" dirty="0">
                <a:solidFill>
                  <a:srgbClr val="FFFF00"/>
                </a:solidFill>
              </a:rPr>
              <a:t>Our Daily Schedule</a:t>
            </a:r>
          </a:p>
        </p:txBody>
      </p:sp>
      <p:sp>
        <p:nvSpPr>
          <p:cNvPr id="3" name="Content Placeholder 2">
            <a:extLst>
              <a:ext uri="{FF2B5EF4-FFF2-40B4-BE49-F238E27FC236}">
                <a16:creationId xmlns:a16="http://schemas.microsoft.com/office/drawing/2014/main" id="{29FFF694-901F-4310-9263-33DECFFA0FAC}"/>
              </a:ext>
            </a:extLst>
          </p:cNvPr>
          <p:cNvSpPr>
            <a:spLocks noGrp="1"/>
          </p:cNvSpPr>
          <p:nvPr>
            <p:ph idx="1"/>
          </p:nvPr>
        </p:nvSpPr>
        <p:spPr>
          <a:xfrm>
            <a:off x="6096000" y="1621366"/>
            <a:ext cx="5623598" cy="3615267"/>
          </a:xfrm>
        </p:spPr>
        <p:txBody>
          <a:bodyPr/>
          <a:lstStyle/>
          <a:p>
            <a:endParaRPr lang="en-US"/>
          </a:p>
        </p:txBody>
      </p:sp>
      <p:sp>
        <p:nvSpPr>
          <p:cNvPr id="5" name="Rectangle 4">
            <a:extLst>
              <a:ext uri="{FF2B5EF4-FFF2-40B4-BE49-F238E27FC236}">
                <a16:creationId xmlns:a16="http://schemas.microsoft.com/office/drawing/2014/main" id="{61A45E15-9F00-40FD-A3E1-B4A7910FFC7F}"/>
              </a:ext>
            </a:extLst>
          </p:cNvPr>
          <p:cNvSpPr/>
          <p:nvPr/>
        </p:nvSpPr>
        <p:spPr>
          <a:xfrm>
            <a:off x="5325979" y="283875"/>
            <a:ext cx="8229600" cy="5891293"/>
          </a:xfrm>
          <a:prstGeom prst="rect">
            <a:avLst/>
          </a:prstGeom>
        </p:spPr>
        <p:txBody>
          <a:bodyPr wrap="square">
            <a:spAutoFit/>
          </a:bodyPr>
          <a:lstStyle/>
          <a:p>
            <a:pPr algn="ctr">
              <a:lnSpc>
                <a:spcPct val="107000"/>
              </a:lnSpc>
              <a:spcAft>
                <a:spcPts val="800"/>
              </a:spcAft>
            </a:pPr>
            <a:r>
              <a:rPr lang="en-US"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VPK Schedule </a:t>
            </a: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Arrival (Café DROP OFF OUTSIDE)				8:15-8:45am</a:t>
            </a: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Unpacking/Potty/Morning Work				8:50-9:15am</a:t>
            </a: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Recess 									9:15-9:50am</a:t>
            </a: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Morning Circle								9:50-10:30am</a:t>
            </a: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Free Choice Centers						10:30-11:30am</a:t>
            </a: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Story Time/Literacy Circle					11:30-11:45am</a:t>
            </a:r>
            <a:b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**½ Day Students Pack up &amp; Leave (front gate)		11:45am**</a:t>
            </a: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Potty/Music and Movement					11:45-11:50am</a:t>
            </a: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PE										11:50-12:25pm</a:t>
            </a: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Potty/Transition							12:25-12:30pm</a:t>
            </a: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Lunch									12:30-1:00pm</a:t>
            </a: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Nap										1:00-2:30pm</a:t>
            </a: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Pack-up &amp; head to dismissal line up			2:35-2:40pm</a:t>
            </a: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Dismissal (Café PICK UP OUTSIDE)				2:45pm</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625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679D-85F0-4BA0-A4BB-7B2ACB023EFC}"/>
              </a:ext>
            </a:extLst>
          </p:cNvPr>
          <p:cNvSpPr>
            <a:spLocks noGrp="1"/>
          </p:cNvSpPr>
          <p:nvPr>
            <p:ph type="title"/>
          </p:nvPr>
        </p:nvSpPr>
        <p:spPr>
          <a:xfrm>
            <a:off x="684212" y="168551"/>
            <a:ext cx="8534400" cy="1507067"/>
          </a:xfrm>
        </p:spPr>
        <p:txBody>
          <a:bodyPr/>
          <a:lstStyle/>
          <a:p>
            <a:r>
              <a:rPr lang="en-US" b="1" dirty="0" err="1">
                <a:solidFill>
                  <a:srgbClr val="FFFF00"/>
                </a:solidFill>
              </a:rPr>
              <a:t>VPk</a:t>
            </a:r>
            <a:r>
              <a:rPr lang="en-US" b="1" dirty="0">
                <a:solidFill>
                  <a:srgbClr val="FFFF00"/>
                </a:solidFill>
              </a:rPr>
              <a:t> Assessments </a:t>
            </a:r>
            <a:endParaRPr lang="en-US" dirty="0"/>
          </a:p>
        </p:txBody>
      </p:sp>
      <p:sp>
        <p:nvSpPr>
          <p:cNvPr id="3" name="Content Placeholder 2">
            <a:extLst>
              <a:ext uri="{FF2B5EF4-FFF2-40B4-BE49-F238E27FC236}">
                <a16:creationId xmlns:a16="http://schemas.microsoft.com/office/drawing/2014/main" id="{88853EB3-2CFF-40C6-B8D9-BD79DAEC8680}"/>
              </a:ext>
            </a:extLst>
          </p:cNvPr>
          <p:cNvSpPr>
            <a:spLocks noGrp="1"/>
          </p:cNvSpPr>
          <p:nvPr>
            <p:ph idx="1"/>
          </p:nvPr>
        </p:nvSpPr>
        <p:spPr>
          <a:xfrm>
            <a:off x="684212" y="1406769"/>
            <a:ext cx="10823576" cy="4867421"/>
          </a:xfrm>
        </p:spPr>
        <p:txBody>
          <a:bodyPr>
            <a:normAutofit/>
          </a:bodyPr>
          <a:lstStyle/>
          <a:p>
            <a:r>
              <a:rPr lang="en-US" dirty="0">
                <a:solidFill>
                  <a:schemeClr val="tx1"/>
                </a:solidFill>
              </a:rPr>
              <a:t>Assessments givens 3 times per year (September, February, May)</a:t>
            </a:r>
          </a:p>
          <a:p>
            <a:pPr marL="0" indent="0">
              <a:buNone/>
            </a:pPr>
            <a:endParaRPr lang="en-US" dirty="0">
              <a:solidFill>
                <a:schemeClr val="tx1"/>
              </a:solidFill>
            </a:endParaRPr>
          </a:p>
          <a:p>
            <a:pPr marL="0" indent="0">
              <a:buNone/>
            </a:pPr>
            <a:r>
              <a:rPr lang="en-US" u="sng" dirty="0">
                <a:solidFill>
                  <a:schemeClr val="tx1"/>
                </a:solidFill>
              </a:rPr>
              <a:t>VPK Bright Beginnings Assessment- </a:t>
            </a:r>
            <a:r>
              <a:rPr lang="en-US" dirty="0">
                <a:solidFill>
                  <a:schemeClr val="tx1"/>
                </a:solidFill>
              </a:rPr>
              <a:t>state required test given one on one; focus on print knowledge, phonological  awareness, mathematics and oral language/vocab </a:t>
            </a:r>
          </a:p>
          <a:p>
            <a:pPr marL="0" indent="0">
              <a:buNone/>
            </a:pPr>
            <a:endParaRPr lang="en-US" dirty="0">
              <a:solidFill>
                <a:schemeClr val="tx1"/>
              </a:solidFill>
            </a:endParaRPr>
          </a:p>
          <a:p>
            <a:pPr marL="0" indent="0">
              <a:buNone/>
            </a:pPr>
            <a:r>
              <a:rPr lang="en-US" u="sng" dirty="0">
                <a:solidFill>
                  <a:schemeClr val="tx1"/>
                </a:solidFill>
              </a:rPr>
              <a:t>GOLD Assessment- </a:t>
            </a:r>
            <a:r>
              <a:rPr lang="en-US" dirty="0">
                <a:solidFill>
                  <a:schemeClr val="tx1"/>
                </a:solidFill>
              </a:rPr>
              <a:t>county required assessment that focuses on more than just academic base, but social/emotional development as well. Students are observationally assessed throughout the scoring period. </a:t>
            </a:r>
          </a:p>
          <a:p>
            <a:pPr marL="0" indent="0">
              <a:buNone/>
            </a:pPr>
            <a:endParaRPr lang="en-US" dirty="0">
              <a:solidFill>
                <a:schemeClr val="tx1"/>
              </a:solidFill>
            </a:endParaRPr>
          </a:p>
          <a:p>
            <a:pPr marL="0" indent="0">
              <a:buNone/>
            </a:pPr>
            <a:r>
              <a:rPr lang="en-US" u="sng" dirty="0">
                <a:solidFill>
                  <a:schemeClr val="tx1"/>
                </a:solidFill>
              </a:rPr>
              <a:t>STAR Assessment- </a:t>
            </a:r>
            <a:r>
              <a:rPr lang="en-US" dirty="0">
                <a:solidFill>
                  <a:schemeClr val="tx1"/>
                </a:solidFill>
              </a:rPr>
              <a:t>county required tablet assessment that is required in Kindergarten. This is now given to students in VPK to see progression in VPK knowledge in correlation </a:t>
            </a:r>
            <a:r>
              <a:rPr lang="en-US">
                <a:solidFill>
                  <a:schemeClr val="tx1"/>
                </a:solidFill>
              </a:rPr>
              <a:t>to Kindergarten. </a:t>
            </a:r>
            <a:endParaRPr lang="en-US" u="sng" dirty="0">
              <a:solidFill>
                <a:schemeClr val="tx1"/>
              </a:solidFill>
            </a:endParaRPr>
          </a:p>
          <a:p>
            <a:pPr marL="0" indent="0">
              <a:buNone/>
            </a:pPr>
            <a:endParaRPr lang="en-US" dirty="0">
              <a:solidFill>
                <a:schemeClr val="tx1"/>
              </a:solidFill>
            </a:endParaRPr>
          </a:p>
        </p:txBody>
      </p:sp>
    </p:spTree>
    <p:extLst>
      <p:ext uri="{BB962C8B-B14F-4D97-AF65-F5344CB8AC3E}">
        <p14:creationId xmlns:p14="http://schemas.microsoft.com/office/powerpoint/2010/main" val="3181007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30FC5-7AC7-47F9-8233-21CE4D22E4CF}"/>
              </a:ext>
            </a:extLst>
          </p:cNvPr>
          <p:cNvSpPr>
            <a:spLocks noGrp="1"/>
          </p:cNvSpPr>
          <p:nvPr>
            <p:ph type="title"/>
          </p:nvPr>
        </p:nvSpPr>
        <p:spPr>
          <a:xfrm>
            <a:off x="451738" y="-159002"/>
            <a:ext cx="8534400" cy="1507067"/>
          </a:xfrm>
        </p:spPr>
        <p:txBody>
          <a:bodyPr/>
          <a:lstStyle/>
          <a:p>
            <a:r>
              <a:rPr lang="en-US"/>
              <a:t> </a:t>
            </a:r>
            <a:r>
              <a:rPr lang="en-US" b="1">
                <a:solidFill>
                  <a:srgbClr val="FFFF00"/>
                </a:solidFill>
              </a:rPr>
              <a:t>Classroom Expectations</a:t>
            </a:r>
          </a:p>
        </p:txBody>
      </p:sp>
      <p:pic>
        <p:nvPicPr>
          <p:cNvPr id="2052" name="Picture 4" descr="Category: Second Step - Westwood School Counseling">
            <a:extLst>
              <a:ext uri="{FF2B5EF4-FFF2-40B4-BE49-F238E27FC236}">
                <a16:creationId xmlns:a16="http://schemas.microsoft.com/office/drawing/2014/main" id="{F179F13C-2F4F-4871-9D9D-9EAB66BD80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84107" y="3624597"/>
            <a:ext cx="8857727" cy="319730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ody Calm, Mommy!” – Mommy Catharsis">
            <a:extLst>
              <a:ext uri="{FF2B5EF4-FFF2-40B4-BE49-F238E27FC236}">
                <a16:creationId xmlns:a16="http://schemas.microsoft.com/office/drawing/2014/main" id="{EB666DC8-31E9-41EE-9323-36A79C6E8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7635" y="3781244"/>
            <a:ext cx="1974199" cy="28840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d and Green Choices">
            <a:extLst>
              <a:ext uri="{FF2B5EF4-FFF2-40B4-BE49-F238E27FC236}">
                <a16:creationId xmlns:a16="http://schemas.microsoft.com/office/drawing/2014/main" id="{6C5B0250-9AE0-488E-85D4-41A2672050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094" y="932197"/>
            <a:ext cx="4375495" cy="328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33825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A56C84C0C5AE4E92290F311661D619" ma:contentTypeVersion="12" ma:contentTypeDescription="Create a new document." ma:contentTypeScope="" ma:versionID="fb8c49f38b98d935ee3c69d86fdbbd67">
  <xsd:schema xmlns:xsd="http://www.w3.org/2001/XMLSchema" xmlns:xs="http://www.w3.org/2001/XMLSchema" xmlns:p="http://schemas.microsoft.com/office/2006/metadata/properties" xmlns:ns3="45ff90c5-c608-401d-8e60-8d2ea7696ff8" xmlns:ns4="4da9efeb-d5ec-46e1-9e32-70a05b22f038" targetNamespace="http://schemas.microsoft.com/office/2006/metadata/properties" ma:root="true" ma:fieldsID="04b37a8b200efc09fcf884c8f3a7a66f" ns3:_="" ns4:_="">
    <xsd:import namespace="45ff90c5-c608-401d-8e60-8d2ea7696ff8"/>
    <xsd:import namespace="4da9efeb-d5ec-46e1-9e32-70a05b22f03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ff90c5-c608-401d-8e60-8d2ea7696ff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a9efeb-d5ec-46e1-9e32-70a05b22f03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074D61-0A88-4250-AA48-AD07D5D95FD9}">
  <ds:schemaRefs>
    <ds:schemaRef ds:uri="http://purl.org/dc/dcmitype/"/>
    <ds:schemaRef ds:uri="http://schemas.microsoft.com/office/infopath/2007/PartnerControls"/>
    <ds:schemaRef ds:uri="http://schemas.microsoft.com/office/2006/documentManagement/types"/>
    <ds:schemaRef ds:uri="4da9efeb-d5ec-46e1-9e32-70a05b22f038"/>
    <ds:schemaRef ds:uri="http://purl.org/dc/elements/1.1/"/>
    <ds:schemaRef ds:uri="http://schemas.microsoft.com/office/2006/metadata/properties"/>
    <ds:schemaRef ds:uri="45ff90c5-c608-401d-8e60-8d2ea7696ff8"/>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6F16761-8BA3-4C6A-803D-65DC24643B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ff90c5-c608-401d-8e60-8d2ea7696ff8"/>
    <ds:schemaRef ds:uri="4da9efeb-d5ec-46e1-9e32-70a05b22f0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987A54-399C-4CED-A7F9-22F44FF004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19</TotalTime>
  <Words>1183</Words>
  <Application>Microsoft Office PowerPoint</Application>
  <PresentationFormat>Widescreen</PresentationFormat>
  <Paragraphs>89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Wingdings</vt:lpstr>
      <vt:lpstr>Wingdings 3</vt:lpstr>
      <vt:lpstr>Slice</vt:lpstr>
      <vt:lpstr> Ridgecrest Elementary  VPK 2020-2021</vt:lpstr>
      <vt:lpstr>Vision &amp; Mission</vt:lpstr>
      <vt:lpstr>About Me…</vt:lpstr>
      <vt:lpstr>About Me…</vt:lpstr>
      <vt:lpstr>Student wellness expectations</vt:lpstr>
      <vt:lpstr>What can I expect my Scholar to learn this year…</vt:lpstr>
      <vt:lpstr>Our Daily Schedule</vt:lpstr>
      <vt:lpstr>VPk Assessments </vt:lpstr>
      <vt:lpstr> Classroom Expectations</vt:lpstr>
      <vt:lpstr>Homework: Brain Builders   </vt:lpstr>
      <vt:lpstr>Center time</vt:lpstr>
      <vt:lpstr> How to reach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Ridgecrest Elementary  OpEn House September 15, 2020</dc:title>
  <dc:creator>Graham Vickie</dc:creator>
  <cp:lastModifiedBy>Allen Kayla</cp:lastModifiedBy>
  <cp:revision>1</cp:revision>
  <dcterms:created xsi:type="dcterms:W3CDTF">2020-09-05T02:47:34Z</dcterms:created>
  <dcterms:modified xsi:type="dcterms:W3CDTF">2021-02-10T13:09:03Z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0x0101009EA56C84C0C5AE4E92290F311661D619</vt:lpwstr>
  </property>
</Properties>
</file>